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  <p:embeddedFontLst>
    <p:embeddedFont>
      <p:font typeface="TFJDNJ+Arial-BoldMT"/>
      <p:regular r:id="rId43"/>
    </p:embeddedFont>
    <p:embeddedFont>
      <p:font typeface="KANVPJ+TJHAJO+TimesNewRomanPS-BoldMT,Bold"/>
      <p:regular r:id="rId44"/>
    </p:embeddedFont>
    <p:embeddedFont>
      <p:font typeface="UNATOF+VKEKHR+Wingdings3"/>
      <p:regular r:id="rId45"/>
    </p:embeddedFont>
    <p:embeddedFont>
      <p:font typeface="UADLVJ+JESPGF+LucidaSansUnicode,Bold"/>
      <p:regular r:id="rId46"/>
    </p:embeddedFont>
    <p:embeddedFont>
      <p:font typeface="KWLDKD+CMPRTJ+LucidaSansUnicode"/>
      <p:regular r:id="rId47"/>
    </p:embeddedFont>
    <p:embeddedFont>
      <p:font typeface="JHOUTH+CHTHAI+TimesNewRomanPSMT"/>
      <p:regular r:id="rId48"/>
    </p:embeddedFont>
    <p:embeddedFont>
      <p:font typeface="NFUEOM+NJAPNI+TimesNewRomanPS-ItalicMT"/>
      <p:regular r:id="rId49"/>
    </p:embeddedFont>
    <p:embeddedFont>
      <p:font typeface="WELOSQ+FNIILU+Wingdings-Regular"/>
      <p:regular r:id="rId50"/>
    </p:embeddedFont>
    <p:embeddedFont>
      <p:font typeface="ABMOKA+MTTPMV+LucidaSansUnicode,Italic"/>
      <p:regular r:id="rId5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font" Target="fonts/font1.fntdata" /><Relationship Id="rId44" Type="http://schemas.openxmlformats.org/officeDocument/2006/relationships/font" Target="fonts/font2.fntdata" /><Relationship Id="rId45" Type="http://schemas.openxmlformats.org/officeDocument/2006/relationships/font" Target="fonts/font3.fntdata" /><Relationship Id="rId46" Type="http://schemas.openxmlformats.org/officeDocument/2006/relationships/font" Target="fonts/font4.fntdata" /><Relationship Id="rId47" Type="http://schemas.openxmlformats.org/officeDocument/2006/relationships/font" Target="fonts/font5.fntdata" /><Relationship Id="rId48" Type="http://schemas.openxmlformats.org/officeDocument/2006/relationships/font" Target="fonts/font6.fntdata" /><Relationship Id="rId49" Type="http://schemas.openxmlformats.org/officeDocument/2006/relationships/font" Target="fonts/font7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8.fntdata" /><Relationship Id="rId51" Type="http://schemas.openxmlformats.org/officeDocument/2006/relationships/font" Target="fonts/font9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9666" y="1102590"/>
            <a:ext cx="3707716" cy="7726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eb641b"/>
                </a:solidFill>
                <a:latin typeface="TFJDNJ+Arial-BoldMT"/>
                <a:cs typeface="TFJDNJ+Arial-BoldMT"/>
              </a:rPr>
              <a:t>Dr.Dundigalla</a:t>
            </a:r>
            <a:r>
              <a:rPr dirty="0" sz="2600" b="1">
                <a:solidFill>
                  <a:srgbClr val="eb641b"/>
                </a:solidFill>
                <a:latin typeface="TFJDNJ+Arial-BoldMT"/>
                <a:cs typeface="TFJDNJ+Arial-BoldMT"/>
              </a:rPr>
              <a:t> </a:t>
            </a:r>
            <a:r>
              <a:rPr dirty="0" sz="2600" b="1">
                <a:solidFill>
                  <a:srgbClr val="eb641b"/>
                </a:solidFill>
                <a:latin typeface="TFJDNJ+Arial-BoldMT"/>
                <a:cs typeface="TFJDNJ+Arial-BoldMT"/>
              </a:rPr>
              <a:t>Sudheer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eb641b"/>
                </a:solidFill>
                <a:latin typeface="TFJDNJ+Arial-BoldMT"/>
                <a:cs typeface="TFJDNJ+Arial-BoldMT"/>
              </a:rPr>
              <a:t>Kumar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2238" y="1460725"/>
            <a:ext cx="2835524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eb641b"/>
                </a:solidFill>
                <a:latin typeface="TFJDNJ+Arial-BoldMT"/>
                <a:cs typeface="TFJDNJ+Arial-BoldMT"/>
              </a:rPr>
              <a:t>M.Pharm,Ph.D.</a:t>
            </a:r>
            <a:r>
              <a:rPr dirty="0" sz="2200" b="1">
                <a:solidFill>
                  <a:srgbClr val="eb641b"/>
                </a:solidFill>
                <a:latin typeface="TFJDNJ+Arial-BoldMT"/>
                <a:cs typeface="TFJDNJ+Arial-BoldMT"/>
              </a:rPr>
              <a:t> </a:t>
            </a:r>
            <a:r>
              <a:rPr dirty="0" sz="2200" b="1">
                <a:solidFill>
                  <a:srgbClr val="eb641b"/>
                </a:solidFill>
                <a:latin typeface="TFJDNJ+Arial-BoldMT"/>
                <a:cs typeface="TFJDNJ+Arial-BoldMT"/>
              </a:rPr>
              <a:t>MBA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0216" y="2216318"/>
            <a:ext cx="2855697" cy="403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70c0"/>
                </a:solidFill>
                <a:latin typeface="KANVPJ+TJHAJO+TimesNewRomanPS-BoldMT,Bold"/>
                <a:cs typeface="KANVPJ+TJHAJO+TimesNewRomanPS-BoldMT,Bold"/>
              </a:rPr>
              <a:t>Managing</a:t>
            </a:r>
            <a:r>
              <a:rPr dirty="0" sz="2600">
                <a:solidFill>
                  <a:srgbClr val="0070c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70c0"/>
                </a:solidFill>
                <a:latin typeface="KANVPJ+TJHAJO+TimesNewRomanPS-BoldMT,Bold"/>
                <a:cs typeface="KANVPJ+TJHAJO+TimesNewRomanPS-BoldMT,Bold"/>
              </a:rPr>
              <a:t>Director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2166" y="2951902"/>
            <a:ext cx="5074363" cy="1866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800" spc="607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Pharma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education</a:t>
            </a:r>
            <a:r>
              <a:rPr dirty="0" sz="2600" spc="663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society</a:t>
            </a:r>
          </a:p>
          <a:p>
            <a:pPr marL="908049" marR="0">
              <a:lnSpc>
                <a:spcPts val="2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(Care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College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of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Pharmacy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)</a:t>
            </a:r>
          </a:p>
          <a:p>
            <a:pPr marL="0" marR="0">
              <a:lnSpc>
                <a:spcPts val="2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800" spc="607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Care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Pharmacy</a:t>
            </a:r>
          </a:p>
          <a:p>
            <a:pPr marL="825499" marR="0">
              <a:lnSpc>
                <a:spcPts val="2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(Chain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of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Retail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Pharmacies)</a:t>
            </a:r>
          </a:p>
          <a:p>
            <a:pPr marL="0" marR="0">
              <a:lnSpc>
                <a:spcPts val="2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800" spc="607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Manufacuring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&amp;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600">
                <a:solidFill>
                  <a:srgbClr val="ff0000"/>
                </a:solidFill>
                <a:latin typeface="KANVPJ+TJHAJO+TimesNewRomanPS-BoldMT,Bold"/>
                <a:cs typeface="KANVPJ+TJHAJO+TimesNewRomanPS-BoldMT,Bold"/>
              </a:rPr>
              <a:t>QC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239" y="102565"/>
            <a:ext cx="5012049" cy="151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4a76"/>
                </a:solidFill>
                <a:latin typeface="KANVPJ+TJHAJO+TimesNewRomanPS-BoldMT,Bold"/>
                <a:cs typeface="KANVPJ+TJHAJO+TimesNewRomanPS-BoldMT,Bold"/>
              </a:rPr>
              <a:t>Infrastructure</a:t>
            </a:r>
            <a:r>
              <a:rPr dirty="0" sz="3600">
                <a:solidFill>
                  <a:srgbClr val="2b4a76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3600">
                <a:solidFill>
                  <a:srgbClr val="2b4a76"/>
                </a:solidFill>
                <a:latin typeface="KANVPJ+TJHAJO+TimesNewRomanPS-BoldMT,Bold"/>
                <a:cs typeface="KANVPJ+TJHAJO+TimesNewRomanPS-BoldMT,Bold"/>
              </a:rPr>
              <a:t>&amp;location</a:t>
            </a:r>
          </a:p>
          <a:p>
            <a:pPr marL="109727" marR="0">
              <a:lnSpc>
                <a:spcPts val="2435"/>
              </a:lnSpc>
              <a:spcBef>
                <a:spcPts val="1"/>
              </a:spcBef>
              <a:spcAft>
                <a:spcPts val="0"/>
              </a:spcAft>
            </a:pPr>
            <a:r>
              <a:rPr dirty="0" sz="15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550" spc="81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Institute</a:t>
            </a:r>
            <a:r>
              <a:rPr dirty="0" sz="22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has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total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built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up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area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</a:p>
          <a:p>
            <a:pPr marL="365758" marR="0">
              <a:lnSpc>
                <a:spcPts val="2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60000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sq.ft</a:t>
            </a:r>
          </a:p>
          <a:p>
            <a:pPr marL="109727" marR="0">
              <a:lnSpc>
                <a:spcPts val="2435"/>
              </a:lnSpc>
              <a:spcBef>
                <a:spcPts val="388"/>
              </a:spcBef>
              <a:spcAft>
                <a:spcPts val="0"/>
              </a:spcAft>
            </a:pPr>
            <a:r>
              <a:rPr dirty="0" sz="15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550" spc="81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Class</a:t>
            </a:r>
            <a:r>
              <a:rPr dirty="0" sz="22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rooms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equipped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with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LCD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998" y="1573865"/>
            <a:ext cx="1269590" cy="347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projectors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966" y="1919848"/>
            <a:ext cx="3939282" cy="347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550" spc="81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Separate</a:t>
            </a:r>
            <a:r>
              <a:rPr dirty="0" sz="22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blocks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</a:t>
            </a:r>
            <a:r>
              <a:rPr dirty="0" sz="22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UG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1997" y="2183281"/>
            <a:ext cx="1060177" cy="347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courses.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5966" y="2543453"/>
            <a:ext cx="2829972" cy="347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550" spc="81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Wifi</a:t>
            </a:r>
            <a:r>
              <a:rPr dirty="0" sz="22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Enabled</a:t>
            </a:r>
            <a:r>
              <a:rPr dirty="0" sz="22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campus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5726012"/>
            <a:ext cx="7997914" cy="1101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College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is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located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8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acre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sprawling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campus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amidst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serene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and</a:t>
            </a:r>
          </a:p>
          <a:p>
            <a:pPr marL="0" marR="0">
              <a:lnSpc>
                <a:spcPts val="2656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ambient</a:t>
            </a:r>
            <a:r>
              <a:rPr dirty="0" sz="2400" spc="588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atmosphere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on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National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highway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202,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just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7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km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from</a:t>
            </a:r>
          </a:p>
          <a:p>
            <a:pPr marL="0" marR="0">
              <a:lnSpc>
                <a:spcPts val="2656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mulug</a:t>
            </a:r>
            <a:r>
              <a:rPr dirty="0" sz="240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2f2f2"/>
                </a:solidFill>
                <a:latin typeface="JHOUTH+CHTHAI+TimesNewRomanPSMT"/>
                <a:cs typeface="JHOUTH+CHTHAI+TimesNewRomanPSMT"/>
              </a:rPr>
              <a:t>road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366" y="1545883"/>
            <a:ext cx="3164649" cy="319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400" spc="91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Class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rooms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equipped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with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9" y="1850683"/>
            <a:ext cx="1752894" cy="319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LCD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projectors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38" y="2731554"/>
            <a:ext cx="2534729" cy="319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Concept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based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learning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01440" y="6551380"/>
            <a:ext cx="4543156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LED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TV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for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scientific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and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educational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vedios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214751"/>
            <a:ext cx="4065841" cy="604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7acbe0"/>
                </a:solidFill>
                <a:latin typeface="UADLVJ+JESPGF+LucidaSansUnicode,Bold"/>
                <a:cs typeface="UADLVJ+JESPGF+LucidaSansUnicode,Bold"/>
              </a:rPr>
              <a:t>Transport</a:t>
            </a:r>
            <a:r>
              <a:rPr dirty="0" sz="3700" spc="503">
                <a:solidFill>
                  <a:srgbClr val="7acbe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3700">
                <a:solidFill>
                  <a:srgbClr val="7acbe0"/>
                </a:solidFill>
                <a:latin typeface="UADLVJ+JESPGF+LucidaSansUnicode,Bold"/>
                <a:cs typeface="UADLVJ+JESPGF+LucidaSansUnicode,Bold"/>
              </a:rPr>
              <a:t>facility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572463"/>
            <a:ext cx="3403730" cy="61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a68c2c"/>
                </a:solidFill>
                <a:latin typeface="KANVPJ+TJHAJO+TimesNewRomanPS-BoldMT,Bold"/>
                <a:cs typeface="KANVPJ+TJHAJO+TimesNewRomanPS-BoldMT,Bold"/>
              </a:rPr>
              <a:t>Herbal</a:t>
            </a:r>
            <a:r>
              <a:rPr dirty="0" sz="4100">
                <a:solidFill>
                  <a:srgbClr val="a68c2c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4100">
                <a:solidFill>
                  <a:srgbClr val="a68c2c"/>
                </a:solidFill>
                <a:latin typeface="KANVPJ+TJHAJO+TimesNewRomanPS-BoldMT,Bold"/>
                <a:cs typeface="KANVPJ+TJHAJO+TimesNewRomanPS-BoldMT,Bold"/>
              </a:rPr>
              <a:t>garden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39" y="183526"/>
            <a:ext cx="2653326" cy="61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Class</a:t>
            </a:r>
            <a:r>
              <a:rPr dirty="0" sz="41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41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room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239" y="650566"/>
            <a:ext cx="2915691" cy="588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3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UADLVJ+JESPGF+LucidaSansUnicode,Bold"/>
                <a:cs typeface="UADLVJ+JESPGF+LucidaSansUnicode,Bold"/>
              </a:rPr>
              <a:t>Laboratories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367" y="2206702"/>
            <a:ext cx="7833145" cy="18342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2000" spc="457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Spacious</a:t>
            </a:r>
            <a:r>
              <a:rPr dirty="0" sz="2900" spc="7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well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equipped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laboratories</a:t>
            </a:r>
            <a:r>
              <a:rPr dirty="0" sz="29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are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available</a:t>
            </a:r>
          </a:p>
          <a:p>
            <a:pPr marL="256032" marR="0">
              <a:lnSpc>
                <a:spcPts val="321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undergraduate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students</a:t>
            </a:r>
          </a:p>
          <a:p>
            <a:pPr marL="0" marR="0">
              <a:lnSpc>
                <a:spcPts val="321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20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2000" spc="457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Sophisticated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equipment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are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available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research</a:t>
            </a:r>
          </a:p>
          <a:p>
            <a:pPr marL="256032" marR="0">
              <a:lnSpc>
                <a:spcPts val="321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activities</a:t>
            </a:r>
            <a:r>
              <a:rPr dirty="0" sz="2900" spc="7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by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PG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students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2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faculty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214751"/>
            <a:ext cx="3524504" cy="604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UADLVJ+JESPGF+LucidaSansUnicode,Bold"/>
                <a:cs typeface="UADLVJ+JESPGF+LucidaSansUnicode,Bold"/>
              </a:rPr>
              <a:t>Pharma</a:t>
            </a:r>
            <a:r>
              <a:rPr dirty="0" sz="3700" spc="495">
                <a:solidFill>
                  <a:srgbClr val="ffffff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3700">
                <a:solidFill>
                  <a:srgbClr val="ffffff"/>
                </a:solidFill>
                <a:latin typeface="UADLVJ+JESPGF+LucidaSansUnicode,Bold"/>
                <a:cs typeface="UADLVJ+JESPGF+LucidaSansUnicode,Bold"/>
              </a:rPr>
              <a:t>cology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39" y="573380"/>
            <a:ext cx="3716075" cy="405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Pharmaceutical</a:t>
            </a:r>
            <a:r>
              <a:rPr dirty="0" sz="2400" spc="334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24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1040" y="766616"/>
            <a:ext cx="3047522" cy="405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50" spc="91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Double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Beam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UV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1040" y="1129640"/>
            <a:ext cx="3669922" cy="473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Spectrophotometer(4)</a:t>
            </a:r>
          </a:p>
          <a:p>
            <a:pPr marL="0" marR="0">
              <a:lnSpc>
                <a:spcPts val="2891"/>
              </a:lnSpc>
              <a:spcBef>
                <a:spcPts val="1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50" spc="91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HPLC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(</a:t>
            </a:r>
            <a:r>
              <a:rPr dirty="0" sz="2000">
                <a:solidFill>
                  <a:srgbClr val="002060"/>
                </a:solidFill>
                <a:latin typeface="ABMOKA+MTTPMV+LucidaSansUnicode,Italic"/>
                <a:cs typeface="ABMOKA+MTTPMV+LucidaSansUnicode,Italic"/>
              </a:rPr>
              <a:t>Shimadzu</a:t>
            </a:r>
            <a:r>
              <a:rPr dirty="0" sz="2000" spc="259">
                <a:solidFill>
                  <a:srgbClr val="002060"/>
                </a:solidFill>
                <a:latin typeface="ABMOKA+MTTPMV+LucidaSansUnicode,Italic"/>
                <a:cs typeface="ABMOKA+MTTPMV+LucidaSansUnicode,Italic"/>
              </a:rPr>
              <a:t> </a:t>
            </a:r>
            <a:r>
              <a:rPr dirty="0" sz="2000">
                <a:solidFill>
                  <a:srgbClr val="002060"/>
                </a:solidFill>
                <a:latin typeface="ABMOKA+MTTPMV+LucidaSansUnicode,Italic"/>
                <a:cs typeface="ABMOKA+MTTPMV+LucidaSansUnicode,Italic"/>
              </a:rPr>
              <a:t>Waters</a:t>
            </a:r>
          </a:p>
          <a:p>
            <a:pPr marL="0" marR="0">
              <a:lnSpc>
                <a:spcPts val="2385"/>
              </a:lnSpc>
              <a:spcBef>
                <a:spcPts val="303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ABMOKA+MTTPMV+LucidaSansUnicode,Italic"/>
                <a:cs typeface="ABMOKA+MTTPMV+LucidaSansUnicode,Italic"/>
              </a:rPr>
              <a:t>Cyberlab)</a:t>
            </a:r>
          </a:p>
          <a:p>
            <a:pPr marL="0" marR="0">
              <a:lnSpc>
                <a:spcPts val="24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FTIR</a:t>
            </a:r>
          </a:p>
          <a:p>
            <a:pPr marL="0" marR="0">
              <a:lnSpc>
                <a:spcPts val="2858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baseline="-32687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3600" baseline="-32687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P</a:t>
            </a:r>
            <a:r>
              <a:rPr dirty="0" sz="2400" baseline="29973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H</a:t>
            </a:r>
            <a:r>
              <a:rPr dirty="0" sz="2400" baseline="29973" spc="239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Meter</a:t>
            </a:r>
          </a:p>
          <a:p>
            <a:pPr marL="0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Colorimeter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Flame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Photometer</a:t>
            </a:r>
          </a:p>
          <a:p>
            <a:pPr marL="0" marR="0">
              <a:lnSpc>
                <a:spcPts val="2891"/>
              </a:lnSpc>
              <a:spcBef>
                <a:spcPts val="214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Flourimeter</a:t>
            </a:r>
          </a:p>
          <a:p>
            <a:pPr marL="0" marR="0">
              <a:lnSpc>
                <a:spcPts val="2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Turbidity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Meter</a:t>
            </a:r>
          </a:p>
          <a:p>
            <a:pPr marL="0" marR="0">
              <a:lnSpc>
                <a:spcPts val="2891"/>
              </a:lnSpc>
              <a:spcBef>
                <a:spcPts val="215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Polarimeter</a:t>
            </a:r>
          </a:p>
          <a:p>
            <a:pPr marL="0" marR="0">
              <a:lnSpc>
                <a:spcPts val="26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Conductivity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Meter</a:t>
            </a:r>
          </a:p>
          <a:p>
            <a:pPr marL="0" marR="0">
              <a:lnSpc>
                <a:spcPts val="2891"/>
              </a:lnSpc>
              <a:spcBef>
                <a:spcPts val="215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Kf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Titrator</a:t>
            </a:r>
          </a:p>
          <a:p>
            <a:pPr marL="0" marR="0">
              <a:lnSpc>
                <a:spcPts val="26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Millipore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filter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unit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1040" y="5855041"/>
            <a:ext cx="2694591" cy="405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Distillation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4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Unit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214751"/>
            <a:ext cx="3439635" cy="604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Pharmaceutics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5839" y="823246"/>
            <a:ext cx="3724262" cy="2576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1850" spc="122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Rotary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Flash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Evaporator</a:t>
            </a:r>
          </a:p>
          <a:p>
            <a:pPr marL="0" marR="0">
              <a:lnSpc>
                <a:spcPts val="2656"/>
              </a:lnSpc>
              <a:spcBef>
                <a:spcPts val="147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Spray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Dryer,</a:t>
            </a:r>
          </a:p>
          <a:p>
            <a:pPr marL="0" marR="0">
              <a:lnSpc>
                <a:spcPts val="2656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5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8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Station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Tablet</a:t>
            </a:r>
            <a:r>
              <a:rPr dirty="0" sz="2400" spc="592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Punching</a:t>
            </a:r>
          </a:p>
          <a:p>
            <a:pPr marL="0" marR="0">
              <a:lnSpc>
                <a:spcPts val="2656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Machine</a:t>
            </a:r>
          </a:p>
          <a:p>
            <a:pPr marL="0" marR="0">
              <a:lnSpc>
                <a:spcPts val="2656"/>
              </a:lnSpc>
              <a:spcBef>
                <a:spcPts val="197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Stability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Chamber</a:t>
            </a:r>
          </a:p>
          <a:p>
            <a:pPr marL="0" marR="0">
              <a:lnSpc>
                <a:spcPts val="2656"/>
              </a:lnSpc>
              <a:spcBef>
                <a:spcPts val="148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Probe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Sonicator</a:t>
            </a:r>
          </a:p>
          <a:p>
            <a:pPr marL="0" marR="0">
              <a:lnSpc>
                <a:spcPts val="2656"/>
              </a:lnSpc>
              <a:spcBef>
                <a:spcPts val="98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Bath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Sonicator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5840" y="3382197"/>
            <a:ext cx="2058426" cy="383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Homogenizer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15840" y="3747956"/>
            <a:ext cx="3088119" cy="11172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R&amp;D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tablet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coater</a:t>
            </a:r>
          </a:p>
          <a:p>
            <a:pPr marL="0" marR="0">
              <a:lnSpc>
                <a:spcPts val="2656"/>
              </a:lnSpc>
              <a:spcBef>
                <a:spcPts val="148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Tablet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dissolution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test</a:t>
            </a:r>
          </a:p>
          <a:p>
            <a:pPr marL="0" marR="0">
              <a:lnSpc>
                <a:spcPts val="2656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apparatus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(4)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317216"/>
            <a:ext cx="2840787" cy="558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464646"/>
                </a:solidFill>
                <a:latin typeface="KANVPJ+TJHAJO+TimesNewRomanPS-BoldMT,Bold"/>
                <a:cs typeface="KANVPJ+TJHAJO+TimesNewRomanPS-BoldMT,Bold"/>
              </a:rPr>
              <a:t>Microbiology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5039" y="3974357"/>
            <a:ext cx="2342644" cy="2196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Autoclave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Hot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air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oven</a:t>
            </a:r>
          </a:p>
          <a:p>
            <a:pPr marL="0" marR="0">
              <a:lnSpc>
                <a:spcPts val="2409"/>
              </a:lnSpc>
              <a:spcBef>
                <a:spcPts val="178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Incubator</a:t>
            </a:r>
          </a:p>
          <a:p>
            <a:pPr marL="0" marR="0">
              <a:lnSpc>
                <a:spcPts val="22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Laminar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air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flow</a:t>
            </a:r>
          </a:p>
          <a:p>
            <a:pPr marL="0" marR="0">
              <a:lnSpc>
                <a:spcPts val="2409"/>
              </a:lnSpc>
              <a:spcBef>
                <a:spcPts val="178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Colony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counter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Zone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reader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2060"/>
                </a:solidFill>
                <a:latin typeface="WELOSQ+FNIILU+Wingdings-Regular"/>
                <a:cs typeface="WELOSQ+FNIILU+Wingdings-Regular"/>
              </a:rPr>
              <a:t>Ø</a:t>
            </a:r>
            <a:r>
              <a:rPr dirty="0" sz="2000">
                <a:solidFill>
                  <a:srgbClr val="002060"/>
                </a:solidFill>
                <a:latin typeface="KWLDKD+CMPRTJ+LucidaSansUnicode"/>
                <a:cs typeface="KWLDKD+CMPRTJ+LucidaSansUnicode"/>
              </a:rPr>
              <a:t>Centrifuge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112" y="458950"/>
            <a:ext cx="7598382" cy="665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3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0000"/>
                </a:solidFill>
                <a:latin typeface="UADLVJ+JESPGF+LucidaSansUnicode,Bold"/>
                <a:cs typeface="UADLVJ+JESPGF+LucidaSansUnicode,Bold"/>
              </a:rPr>
              <a:t>CARE</a:t>
            </a:r>
            <a:r>
              <a:rPr dirty="0" sz="4100" spc="550">
                <a:solidFill>
                  <a:srgbClr val="ff000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4100">
                <a:solidFill>
                  <a:srgbClr val="ff0000"/>
                </a:solidFill>
                <a:latin typeface="UADLVJ+JESPGF+LucidaSansUnicode,Bold"/>
                <a:cs typeface="UADLVJ+JESPGF+LucidaSansUnicode,Bold"/>
              </a:rPr>
              <a:t>COLEGE</a:t>
            </a:r>
            <a:r>
              <a:rPr dirty="0" sz="4100" spc="571">
                <a:solidFill>
                  <a:srgbClr val="ff000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4100">
                <a:solidFill>
                  <a:srgbClr val="ff0000"/>
                </a:solidFill>
                <a:latin typeface="UADLVJ+JESPGF+LucidaSansUnicode,Bold"/>
                <a:cs typeface="UADLVJ+JESPGF+LucidaSansUnicode,Bold"/>
              </a:rPr>
              <a:t>OF</a:t>
            </a:r>
            <a:r>
              <a:rPr dirty="0" sz="4100" spc="559">
                <a:solidFill>
                  <a:srgbClr val="ff000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4100">
                <a:solidFill>
                  <a:srgbClr val="ff0000"/>
                </a:solidFill>
                <a:latin typeface="UADLVJ+JESPGF+LucidaSansUnicode,Bold"/>
                <a:cs typeface="UADLVJ+JESPGF+LucidaSansUnicode,Bold"/>
              </a:rPr>
              <a:t>PHARMACY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0149" y="1477740"/>
            <a:ext cx="6465255" cy="451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Oglapur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(V)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,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Damera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(M),Warangal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2700">
                <a:solidFill>
                  <a:srgbClr val="00b050"/>
                </a:solidFill>
                <a:latin typeface="KWLDKD+CMPRTJ+LucidaSansUnicode"/>
                <a:cs typeface="KWLDKD+CMPRTJ+LucidaSansUnicode"/>
              </a:rPr>
              <a:t>(R)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0296" y="2009477"/>
            <a:ext cx="7351521" cy="625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Approved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by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AICTE,PCI</a:t>
            </a:r>
            <a:r>
              <a:rPr dirty="0" sz="20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New</a:t>
            </a:r>
            <a:r>
              <a:rPr dirty="0" sz="20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Delhi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Affiliated</a:t>
            </a:r>
            <a:r>
              <a:rPr dirty="0" sz="20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Kakatiya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University</a:t>
            </a:r>
          </a:p>
          <a:p>
            <a:pPr marL="2334714" marR="0">
              <a:lnSpc>
                <a:spcPts val="2213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Warangal,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Telangana</a:t>
            </a:r>
            <a:r>
              <a:rPr dirty="0" sz="20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India.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214751"/>
            <a:ext cx="5739506" cy="604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Drug</a:t>
            </a:r>
            <a:r>
              <a:rPr dirty="0" sz="3700" spc="508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37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information</a:t>
            </a:r>
            <a:r>
              <a:rPr dirty="0" sz="3700" spc="52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37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center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4745" y="4432417"/>
            <a:ext cx="4483594" cy="6097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CLINIRX</a:t>
            </a:r>
            <a:r>
              <a:rPr dirty="0" sz="18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software</a:t>
            </a: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for</a:t>
            </a: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Drug</a:t>
            </a: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 </a:t>
            </a: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Information</a:t>
            </a:r>
          </a:p>
          <a:p>
            <a:pPr marL="0" marR="0">
              <a:lnSpc>
                <a:spcPts val="2168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WLDKD+CMPRTJ+LucidaSansUnicode"/>
                <a:cs typeface="KWLDKD+CMPRTJ+LucidaSansUnicode"/>
              </a:rPr>
              <a:t>Centre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572463"/>
            <a:ext cx="1916881" cy="61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Library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8" y="1586712"/>
            <a:ext cx="396685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More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than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1198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titles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and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6519volumes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38" y="2653512"/>
            <a:ext cx="2952251" cy="569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About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12</a:t>
            </a:r>
            <a:r>
              <a:rPr dirty="0" sz="1800" spc="448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print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journals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and</a:t>
            </a:r>
          </a:p>
          <a:p>
            <a:pPr marL="0" marR="0">
              <a:lnSpc>
                <a:spcPts val="1992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181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e-journals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8" y="4253712"/>
            <a:ext cx="3737727" cy="835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DELNET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membership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also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available</a:t>
            </a:r>
          </a:p>
          <a:p>
            <a:pPr marL="57150" marR="0">
              <a:lnSpc>
                <a:spcPts val="1992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to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access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to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infoTrac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pharmacy</a:t>
            </a:r>
          </a:p>
          <a:p>
            <a:pPr marL="0" marR="0">
              <a:lnSpc>
                <a:spcPts val="1992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collections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436538"/>
            <a:ext cx="4290432" cy="405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Indoor</a:t>
            </a:r>
            <a:r>
              <a:rPr dirty="0" sz="2400" spc="328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2400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and</a:t>
            </a:r>
            <a:r>
              <a:rPr dirty="0" sz="2400" spc="341">
                <a:solidFill>
                  <a:srgbClr val="464646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2400">
                <a:solidFill>
                  <a:srgbClr val="c00000"/>
                </a:solidFill>
                <a:latin typeface="UADLVJ+JESPGF+LucidaSansUnicode,Bold"/>
                <a:cs typeface="UADLVJ+JESPGF+LucidaSansUnicode,Bold"/>
              </a:rPr>
              <a:t>out</a:t>
            </a:r>
            <a:r>
              <a:rPr dirty="0" sz="2400" spc="325">
                <a:solidFill>
                  <a:srgbClr val="c0000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2400">
                <a:solidFill>
                  <a:srgbClr val="c00000"/>
                </a:solidFill>
                <a:latin typeface="UADLVJ+JESPGF+LucidaSansUnicode,Bold"/>
                <a:cs typeface="UADLVJ+JESPGF+LucidaSansUnicode,Bold"/>
              </a:rPr>
              <a:t>door</a:t>
            </a:r>
            <a:r>
              <a:rPr dirty="0" sz="2400" spc="332">
                <a:solidFill>
                  <a:srgbClr val="c0000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2400">
                <a:solidFill>
                  <a:srgbClr val="c00000"/>
                </a:solidFill>
                <a:latin typeface="UADLVJ+JESPGF+LucidaSansUnicode,Bold"/>
                <a:cs typeface="UADLVJ+JESPGF+LucidaSansUnicode,Bold"/>
              </a:rPr>
              <a:t>games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503001"/>
            <a:ext cx="4721046" cy="738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faecd"/>
                </a:solidFill>
                <a:latin typeface="KANVPJ+TJHAJO+TimesNewRomanPS-BoldMT,Bold"/>
                <a:cs typeface="KANVPJ+TJHAJO+TimesNewRomanPS-BoldMT,Bold"/>
              </a:rPr>
              <a:t>Seminar/Workshop</a:t>
            </a:r>
            <a:r>
              <a:rPr dirty="0" sz="2400">
                <a:solidFill>
                  <a:srgbClr val="1faecd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400">
                <a:solidFill>
                  <a:srgbClr val="1faecd"/>
                </a:solidFill>
                <a:latin typeface="KANVPJ+TJHAJO+TimesNewRomanPS-BoldMT,Bold"/>
                <a:cs typeface="KANVPJ+TJHAJO+TimesNewRomanPS-BoldMT,Bold"/>
              </a:rPr>
              <a:t>for</a:t>
            </a:r>
            <a:r>
              <a:rPr dirty="0" sz="2400">
                <a:solidFill>
                  <a:srgbClr val="1faecd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400">
                <a:solidFill>
                  <a:srgbClr val="1faecd"/>
                </a:solidFill>
                <a:latin typeface="KANVPJ+TJHAJO+TimesNewRomanPS-BoldMT,Bold"/>
                <a:cs typeface="KANVPJ+TJHAJO+TimesNewRomanPS-BoldMT,Bold"/>
              </a:rPr>
              <a:t>Personality</a:t>
            </a:r>
          </a:p>
          <a:p>
            <a:pPr marL="76200" marR="0">
              <a:lnSpc>
                <a:spcPts val="2656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400">
                <a:solidFill>
                  <a:srgbClr val="1faecd"/>
                </a:solidFill>
                <a:latin typeface="KANVPJ+TJHAJO+TimesNewRomanPS-BoldMT,Bold"/>
                <a:cs typeface="KANVPJ+TJHAJO+TimesNewRomanPS-BoldMT,Bold"/>
              </a:rPr>
              <a:t>Development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458950"/>
            <a:ext cx="6891952" cy="665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3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b050"/>
                </a:solidFill>
                <a:latin typeface="UADLVJ+JESPGF+LucidaSansUnicode,Bold"/>
                <a:cs typeface="UADLVJ+JESPGF+LucidaSansUnicode,Bold"/>
              </a:rPr>
              <a:t>Chain</a:t>
            </a:r>
            <a:r>
              <a:rPr dirty="0" sz="4100" spc="566">
                <a:solidFill>
                  <a:srgbClr val="00b05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4100">
                <a:solidFill>
                  <a:srgbClr val="00b050"/>
                </a:solidFill>
                <a:latin typeface="UADLVJ+JESPGF+LucidaSansUnicode,Bold"/>
                <a:cs typeface="UADLVJ+JESPGF+LucidaSansUnicode,Bold"/>
              </a:rPr>
              <a:t>of</a:t>
            </a:r>
            <a:r>
              <a:rPr dirty="0" sz="4100" spc="545">
                <a:solidFill>
                  <a:srgbClr val="00b05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4100">
                <a:solidFill>
                  <a:srgbClr val="00b050"/>
                </a:solidFill>
                <a:latin typeface="UADLVJ+JESPGF+LucidaSansUnicode,Bold"/>
                <a:cs typeface="UADLVJ+JESPGF+LucidaSansUnicode,Bold"/>
              </a:rPr>
              <a:t>retail</a:t>
            </a:r>
            <a:r>
              <a:rPr dirty="0" sz="4100" spc="557">
                <a:solidFill>
                  <a:srgbClr val="00b050"/>
                </a:solidFill>
                <a:latin typeface="UADLVJ+JESPGF+LucidaSansUnicode,Bold"/>
                <a:cs typeface="UADLVJ+JESPGF+LucidaSansUnicode,Bold"/>
              </a:rPr>
              <a:t> </a:t>
            </a:r>
            <a:r>
              <a:rPr dirty="0" sz="4100">
                <a:solidFill>
                  <a:srgbClr val="00b050"/>
                </a:solidFill>
                <a:latin typeface="UADLVJ+JESPGF+LucidaSansUnicode,Bold"/>
                <a:cs typeface="UADLVJ+JESPGF+LucidaSansUnicode,Bold"/>
              </a:rPr>
              <a:t>pharmacies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617" y="533540"/>
            <a:ext cx="1322377" cy="4176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We</a:t>
            </a:r>
            <a:r>
              <a:rPr dirty="0" sz="27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7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are: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167" y="995820"/>
            <a:ext cx="8123336" cy="1645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Care</a:t>
            </a:r>
            <a:r>
              <a:rPr dirty="0" sz="27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College</a:t>
            </a:r>
            <a:r>
              <a:rPr dirty="0" sz="27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  <a:r>
              <a:rPr dirty="0" sz="27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is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sponsored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by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Care</a:t>
            </a:r>
          </a:p>
          <a:p>
            <a:pPr marL="256030" marR="0">
              <a:lnSpc>
                <a:spcPts val="2988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Educational</a:t>
            </a:r>
            <a:r>
              <a:rPr dirty="0" sz="27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Society</a:t>
            </a:r>
            <a:r>
              <a:rPr dirty="0" sz="27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established</a:t>
            </a:r>
            <a:r>
              <a:rPr dirty="0" sz="27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by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senior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</a:p>
          <a:p>
            <a:pPr marL="256030" marR="0">
              <a:lnSpc>
                <a:spcPts val="2988"/>
              </a:lnSpc>
              <a:spcBef>
                <a:spcPts val="3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professionals</a:t>
            </a:r>
            <a:r>
              <a:rPr dirty="0" sz="27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with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rich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varied</a:t>
            </a:r>
            <a:r>
              <a:rPr dirty="0" sz="27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experien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ce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</a:p>
          <a:p>
            <a:pPr marL="256030" marR="0">
              <a:lnSpc>
                <a:spcPts val="2988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  <a:r>
              <a:rPr dirty="0" sz="2700" spc="6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profession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167" y="4079381"/>
            <a:ext cx="2246097" cy="4176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Our</a:t>
            </a:r>
            <a:r>
              <a:rPr dirty="0" sz="27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700">
                <a:solidFill>
                  <a:srgbClr val="00b050"/>
                </a:solidFill>
                <a:latin typeface="KANVPJ+TJHAJO+TimesNewRomanPS-BoldMT,Bold"/>
                <a:cs typeface="KANVPJ+TJHAJO+TimesNewRomanPS-BoldMT,Bold"/>
              </a:rPr>
              <a:t>Mission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167" y="4541660"/>
            <a:ext cx="8446482" cy="12406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Provide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quality</a:t>
            </a:r>
            <a:r>
              <a:rPr dirty="0" sz="27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  <a:r>
              <a:rPr dirty="0" sz="27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education</a:t>
            </a:r>
            <a:r>
              <a:rPr dirty="0" sz="27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bring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out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well</a:t>
            </a:r>
          </a:p>
          <a:p>
            <a:pPr marL="256030" marR="0">
              <a:lnSpc>
                <a:spcPts val="2988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trained</a:t>
            </a:r>
            <a:r>
              <a:rPr dirty="0" sz="27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  <a:r>
              <a:rPr dirty="0" sz="27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professionals</a:t>
            </a:r>
            <a:r>
              <a:rPr dirty="0" sz="27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suit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needs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present</a:t>
            </a:r>
          </a:p>
          <a:p>
            <a:pPr marL="256030" marR="0">
              <a:lnSpc>
                <a:spcPts val="2988"/>
              </a:lnSpc>
              <a:spcBef>
                <a:spcPts val="3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day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  <a:r>
              <a:rPr dirty="0" sz="27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profession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our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country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abroad.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240" y="171190"/>
            <a:ext cx="7938261" cy="8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Our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Alumni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members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are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settled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all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over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the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globe,</a:t>
            </a:r>
          </a:p>
          <a:p>
            <a:pPr marL="0" marR="0">
              <a:lnSpc>
                <a:spcPts val="309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To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name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a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few……..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1420" y="1120143"/>
            <a:ext cx="952276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Current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7338" y="1120143"/>
            <a:ext cx="1613296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Company/Insti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79" y="1277877"/>
            <a:ext cx="2964268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S.no.</a:t>
            </a:r>
            <a:r>
              <a:rPr dirty="0" sz="1800" spc="2346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Name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of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the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Alumni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33259" y="1277877"/>
            <a:ext cx="67277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Place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1420" y="1435611"/>
            <a:ext cx="127028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designation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87338" y="1435611"/>
            <a:ext cx="533251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tute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41420" y="1762368"/>
            <a:ext cx="1312978" cy="717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Formulation</a:t>
            </a:r>
          </a:p>
          <a:p>
            <a:pPr marL="0" marR="0">
              <a:lnSpc>
                <a:spcPts val="1549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Scientist</a:t>
            </a:r>
            <a:r>
              <a:rPr dirty="0"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(R&amp;D)</a:t>
            </a:r>
          </a:p>
          <a:p>
            <a:pPr marL="0" marR="0">
              <a:lnSpc>
                <a:spcPts val="154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Statistical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87338" y="1762368"/>
            <a:ext cx="646124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Ascent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579" y="1882575"/>
            <a:ext cx="241300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87780" y="2007732"/>
            <a:ext cx="1278081" cy="723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Praneeth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Rao.K</a:t>
            </a:r>
          </a:p>
          <a:p>
            <a:pPr marL="0" marR="0">
              <a:lnSpc>
                <a:spcPts val="1549"/>
              </a:lnSpc>
              <a:spcBef>
                <a:spcPts val="2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Sandeep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87338" y="2007732"/>
            <a:ext cx="2908139" cy="482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Pharmaceuticals,Inc</a:t>
            </a:r>
            <a:r>
              <a:rPr dirty="0" sz="1400" spc="1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Newyork,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  <a:p>
            <a:pPr marL="0" marR="0">
              <a:lnSpc>
                <a:spcPts val="1549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Bristol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Meyer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9579" y="2378254"/>
            <a:ext cx="241300" cy="723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</a:t>
            </a:r>
          </a:p>
          <a:p>
            <a:pPr marL="0" marR="0">
              <a:lnSpc>
                <a:spcPts val="1549"/>
              </a:lnSpc>
              <a:spcBef>
                <a:spcPts val="2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41420" y="2503411"/>
            <a:ext cx="1031155" cy="482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programmer</a:t>
            </a:r>
          </a:p>
          <a:p>
            <a:pPr marL="0" marR="0">
              <a:lnSpc>
                <a:spcPts val="1549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Statistical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87338" y="2503411"/>
            <a:ext cx="626591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squibb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33259" y="2503411"/>
            <a:ext cx="1403380" cy="1212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New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jersey,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  <a:p>
            <a:pPr marL="0" marR="0">
              <a:lnSpc>
                <a:spcPts val="1549"/>
              </a:lnSpc>
              <a:spcBef>
                <a:spcPts val="2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New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jersey,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  <a:p>
            <a:pPr marL="0" marR="0">
              <a:lnSpc>
                <a:spcPts val="1549"/>
              </a:lnSpc>
              <a:spcBef>
                <a:spcPts val="230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Arizona,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87338" y="2753726"/>
            <a:ext cx="1144741" cy="469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Bristol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Meyer</a:t>
            </a:r>
          </a:p>
          <a:p>
            <a:pPr marL="0" marR="0">
              <a:lnSpc>
                <a:spcPts val="1549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squibb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87780" y="2999090"/>
            <a:ext cx="1002652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Abhilash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41420" y="2999090"/>
            <a:ext cx="1100521" cy="730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programmer</a:t>
            </a:r>
          </a:p>
          <a:p>
            <a:pPr marL="0" marR="0">
              <a:lnSpc>
                <a:spcPts val="1549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Post-doctoral</a:t>
            </a:r>
          </a:p>
          <a:p>
            <a:pPr marL="0" marR="0">
              <a:lnSpc>
                <a:spcPts val="154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researcher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9579" y="3369612"/>
            <a:ext cx="241300" cy="1111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4</a:t>
            </a:r>
          </a:p>
          <a:p>
            <a:pPr marL="0" marR="0">
              <a:lnSpc>
                <a:spcPts val="1549"/>
              </a:lnSpc>
              <a:spcBef>
                <a:spcPts val="19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5</a:t>
            </a:r>
          </a:p>
          <a:p>
            <a:pPr marL="0" marR="0">
              <a:lnSpc>
                <a:spcPts val="1549"/>
              </a:lnSpc>
              <a:spcBef>
                <a:spcPts val="190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87780" y="3494769"/>
            <a:ext cx="1232839" cy="622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Sunil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kumar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R.</a:t>
            </a:r>
          </a:p>
          <a:p>
            <a:pPr marL="0" marR="0">
              <a:lnSpc>
                <a:spcPts val="1549"/>
              </a:lnSpc>
              <a:spcBef>
                <a:spcPts val="15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Shanthi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87338" y="3494769"/>
            <a:ext cx="779492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FDA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41420" y="3883117"/>
            <a:ext cx="1272002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Senior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Scientist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87339" y="3883117"/>
            <a:ext cx="3006056" cy="482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Kashiv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LLC</a:t>
            </a:r>
            <a:r>
              <a:rPr dirty="0" sz="1400" spc="10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Newjersey,</a:t>
            </a:r>
            <a:r>
              <a:rPr dirty="0"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  <a:p>
            <a:pPr marL="0" marR="0">
              <a:lnSpc>
                <a:spcPts val="1549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Governor's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87780" y="4253639"/>
            <a:ext cx="874496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Naresh</a:t>
            </a:r>
            <a:r>
              <a:rPr dirty="0"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41419" y="4253639"/>
            <a:ext cx="1393871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Research</a:t>
            </a:r>
            <a:r>
              <a:rPr dirty="0"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Student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33259" y="4253639"/>
            <a:ext cx="1190655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Chicago,</a:t>
            </a:r>
            <a:r>
              <a:rPr dirty="0"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87338" y="4376320"/>
            <a:ext cx="1095846" cy="730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University</a:t>
            </a:r>
          </a:p>
          <a:p>
            <a:pPr marL="0" marR="0">
              <a:lnSpc>
                <a:spcPts val="1549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University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</a:p>
          <a:p>
            <a:pPr marL="0" marR="0">
              <a:lnSpc>
                <a:spcPts val="154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Cincinnati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41420" y="4626635"/>
            <a:ext cx="1392283" cy="469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Graduate</a:t>
            </a:r>
            <a:r>
              <a:rPr dirty="0"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Student</a:t>
            </a:r>
          </a:p>
          <a:p>
            <a:pPr marL="0" marR="0">
              <a:lnSpc>
                <a:spcPts val="1549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Assistant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9579" y="4749318"/>
            <a:ext cx="241300" cy="1212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7</a:t>
            </a:r>
          </a:p>
          <a:p>
            <a:pPr marL="0" marR="0">
              <a:lnSpc>
                <a:spcPts val="1549"/>
              </a:lnSpc>
              <a:spcBef>
                <a:spcPts val="2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8</a:t>
            </a:r>
          </a:p>
          <a:p>
            <a:pPr marL="0" marR="0">
              <a:lnSpc>
                <a:spcPts val="1549"/>
              </a:lnSpc>
              <a:spcBef>
                <a:spcPts val="230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9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87780" y="4749318"/>
            <a:ext cx="1372971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Rohith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Anand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V.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033259" y="4749318"/>
            <a:ext cx="952530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Ohio,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41420" y="5124789"/>
            <a:ext cx="936690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Sr.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Cl.SAS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87779" y="5370153"/>
            <a:ext cx="1012609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Mounika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41420" y="5370153"/>
            <a:ext cx="1351453" cy="717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Programmer</a:t>
            </a:r>
          </a:p>
          <a:p>
            <a:pPr marL="0" marR="0">
              <a:lnSpc>
                <a:spcPts val="1549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State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operational</a:t>
            </a:r>
          </a:p>
          <a:p>
            <a:pPr marL="0" marR="0">
              <a:lnSpc>
                <a:spcPts val="154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manager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87338" y="5370153"/>
            <a:ext cx="1154341" cy="596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OPKO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Health</a:t>
            </a:r>
          </a:p>
          <a:p>
            <a:pPr marL="0" marR="0">
              <a:lnSpc>
                <a:spcPts val="1549"/>
              </a:lnSpc>
              <a:spcBef>
                <a:spcPts val="13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IKEA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033259" y="5370153"/>
            <a:ext cx="1109692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Florida,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87779" y="5740675"/>
            <a:ext cx="1328521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Krishnakanth</a:t>
            </a:r>
            <a:r>
              <a:rPr dirty="0"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033259" y="5740675"/>
            <a:ext cx="1425776" cy="234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Sydney,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Australia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49579" y="6182688"/>
            <a:ext cx="330200" cy="622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10</a:t>
            </a:r>
          </a:p>
          <a:p>
            <a:pPr marL="0" marR="0">
              <a:lnSpc>
                <a:spcPts val="1549"/>
              </a:lnSpc>
              <a:spcBef>
                <a:spcPts val="15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287780" y="6182688"/>
            <a:ext cx="1391589" cy="622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Sravan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Kumar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B.</a:t>
            </a:r>
          </a:p>
          <a:p>
            <a:pPr marL="0" marR="0">
              <a:lnSpc>
                <a:spcPts val="1549"/>
              </a:lnSpc>
              <a:spcBef>
                <a:spcPts val="15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Rahul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741420" y="6182688"/>
            <a:ext cx="1370505" cy="622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Senior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Executive</a:t>
            </a:r>
          </a:p>
          <a:p>
            <a:pPr marL="0" marR="0">
              <a:lnSpc>
                <a:spcPts val="1549"/>
              </a:lnSpc>
              <a:spcBef>
                <a:spcPts val="15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Scientist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387338" y="6182688"/>
            <a:ext cx="666005" cy="622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Biocon</a:t>
            </a:r>
          </a:p>
          <a:p>
            <a:pPr marL="0" marR="0">
              <a:lnSpc>
                <a:spcPts val="1549"/>
              </a:lnSpc>
              <a:spcBef>
                <a:spcPts val="15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Biocon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033259" y="6182688"/>
            <a:ext cx="883046" cy="622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Bangalore</a:t>
            </a:r>
          </a:p>
          <a:p>
            <a:pPr marL="0" marR="0">
              <a:lnSpc>
                <a:spcPts val="1549"/>
              </a:lnSpc>
              <a:spcBef>
                <a:spcPts val="155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Bangalore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65220" y="267050"/>
            <a:ext cx="1270285" cy="2494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Current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designation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Drug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Safety</a:t>
            </a:r>
          </a:p>
          <a:p>
            <a:pPr marL="0" marR="0">
              <a:lnSpc>
                <a:spcPts val="1992"/>
              </a:lnSpc>
              <a:spcBef>
                <a:spcPts val="4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Associate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Drug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Safety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Associate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Associate</a:t>
            </a:r>
          </a:p>
          <a:p>
            <a:pPr marL="0" marR="0">
              <a:lnSpc>
                <a:spcPts val="1992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Analyst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1138" y="267050"/>
            <a:ext cx="1613296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Company/Insti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tute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379" y="424784"/>
            <a:ext cx="2964268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S.no.</a:t>
            </a:r>
            <a:r>
              <a:rPr dirty="0" sz="1800" spc="2346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Name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of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the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Alumni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57059" y="424784"/>
            <a:ext cx="67277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Place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3379" y="1055720"/>
            <a:ext cx="381000" cy="925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12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1580" y="1055720"/>
            <a:ext cx="1143101" cy="925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Santosh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T.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Shravan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11139" y="1055720"/>
            <a:ext cx="2737170" cy="760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Novo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Nordisk</a:t>
            </a:r>
            <a:r>
              <a:rPr dirty="0" sz="1800" spc="2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Bangalore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iMED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Global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57059" y="1686656"/>
            <a:ext cx="109180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Bangalore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11138" y="1844390"/>
            <a:ext cx="978061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solutions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3379" y="2317592"/>
            <a:ext cx="381000" cy="1229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14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15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11580" y="2317592"/>
            <a:ext cx="1784375" cy="760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Kalyan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Reddy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M.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Shruthi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11139" y="2317592"/>
            <a:ext cx="2737170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Novo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Nordisk</a:t>
            </a:r>
            <a:r>
              <a:rPr dirty="0" sz="1800" spc="2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Bangalore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65220" y="2790794"/>
            <a:ext cx="61593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11138" y="2790794"/>
            <a:ext cx="647774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BITS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57059" y="2790794"/>
            <a:ext cx="1053851" cy="760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Rajasthan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Chennai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65220" y="3106262"/>
            <a:ext cx="86353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Product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11580" y="3263996"/>
            <a:ext cx="1371549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Ravikanth</a:t>
            </a:r>
            <a:r>
              <a:rPr dirty="0"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11138" y="3263996"/>
            <a:ext cx="977614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Q-Check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65220" y="3421730"/>
            <a:ext cx="964778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Manager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65220" y="3737198"/>
            <a:ext cx="245967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Medical</a:t>
            </a:r>
            <a:r>
              <a:rPr dirty="0"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Coding</a:t>
            </a:r>
            <a:r>
              <a:rPr dirty="0" sz="1800" spc="8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Omega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3379" y="3894932"/>
            <a:ext cx="381000" cy="1229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17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18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19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11580" y="4052666"/>
            <a:ext cx="125079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Srikanth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65220" y="4052666"/>
            <a:ext cx="115542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Operations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11138" y="4052666"/>
            <a:ext cx="114225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Healthcare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57059" y="4052666"/>
            <a:ext cx="927050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Chennai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Mumbai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11580" y="4368134"/>
            <a:ext cx="159359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Rajesh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Goud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665220" y="4368134"/>
            <a:ext cx="1352029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Data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Analyst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11138" y="4368134"/>
            <a:ext cx="1092026" cy="924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Cognizant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NATCO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11580" y="4999070"/>
            <a:ext cx="1542999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Ramya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Sree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D.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Sujith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665220" y="4999070"/>
            <a:ext cx="86353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Analyst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57059" y="4999070"/>
            <a:ext cx="1155203" cy="1229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665220" y="5314538"/>
            <a:ext cx="1262837" cy="924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Drug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Safety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Associate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Analyst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3379" y="5472272"/>
            <a:ext cx="381000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20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11138" y="5472272"/>
            <a:ext cx="1092026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Cognizant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11580" y="5945474"/>
            <a:ext cx="111744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Naveen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11138" y="5945474"/>
            <a:ext cx="1262954" cy="607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Global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Data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Cystel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665220" y="6421902"/>
            <a:ext cx="105396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Statistical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3379" y="6579637"/>
            <a:ext cx="381000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211580" y="6579637"/>
            <a:ext cx="1898599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Sandeep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Kumar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311138" y="6579637"/>
            <a:ext cx="105396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Statistical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957059" y="6579637"/>
            <a:ext cx="115520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665220" y="6737371"/>
            <a:ext cx="129506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Programmer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65220" y="268108"/>
            <a:ext cx="952276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Current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1138" y="268108"/>
            <a:ext cx="1613296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Company/Insti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tute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379" y="425842"/>
            <a:ext cx="2964268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S.no.</a:t>
            </a:r>
            <a:r>
              <a:rPr dirty="0" sz="1800" spc="2346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Name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of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the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Alumni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57059" y="425842"/>
            <a:ext cx="67277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Place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65220" y="583576"/>
            <a:ext cx="127028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ANVPJ+TJHAJO+TimesNewRomanPS-BoldMT,Bold"/>
                <a:cs typeface="KANVPJ+TJHAJO+TimesNewRomanPS-BoldMT,Bold"/>
              </a:rPr>
              <a:t>designation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3379" y="1056686"/>
            <a:ext cx="381000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1579" y="1056686"/>
            <a:ext cx="128254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Sudhakar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65220" y="1056686"/>
            <a:ext cx="93977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Scientist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11138" y="1056686"/>
            <a:ext cx="1193379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Dr.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Reddys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57059" y="1056686"/>
            <a:ext cx="115520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3379" y="1841899"/>
            <a:ext cx="381000" cy="21807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24</a:t>
            </a:r>
          </a:p>
          <a:p>
            <a:pPr marL="0" marR="0">
              <a:lnSpc>
                <a:spcPts val="1992"/>
              </a:lnSpc>
              <a:spcBef>
                <a:spcPts val="29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25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26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11579" y="1841899"/>
            <a:ext cx="1047737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Aparna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Venu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65220" y="1841899"/>
            <a:ext cx="116770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Researcher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11138" y="1841899"/>
            <a:ext cx="1262954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Global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Data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57059" y="1841899"/>
            <a:ext cx="1155203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65219" y="2313948"/>
            <a:ext cx="2738665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Jr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Data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Analyst</a:t>
            </a:r>
            <a:r>
              <a:rPr dirty="0" sz="1800" spc="1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Cognizant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65220" y="2788120"/>
            <a:ext cx="1168151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Regulatory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11580" y="3103588"/>
            <a:ext cx="1555181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Kumudini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Tota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Rathej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65220" y="3103588"/>
            <a:ext cx="104112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Associate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11138" y="3103588"/>
            <a:ext cx="93966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Novartis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957059" y="3103588"/>
            <a:ext cx="1155203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665220" y="3420117"/>
            <a:ext cx="1643126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Senior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Research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Associate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311139" y="3577850"/>
            <a:ext cx="1250559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Lonza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India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11580" y="4208695"/>
            <a:ext cx="1860499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Praveen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Kumar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N.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Chiranjeevi</a:t>
            </a:r>
            <a:r>
              <a:rPr dirty="0" sz="18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V.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65220" y="4208695"/>
            <a:ext cx="61593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11138" y="4208695"/>
            <a:ext cx="812862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NIPER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957059" y="4208695"/>
            <a:ext cx="1155203" cy="76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  <a:p>
            <a:pPr marL="0" marR="0">
              <a:lnSpc>
                <a:spcPts val="1992"/>
              </a:lnSpc>
              <a:spcBef>
                <a:spcPts val="17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3379" y="4365277"/>
            <a:ext cx="381000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28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29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65220" y="4681806"/>
            <a:ext cx="1041127" cy="924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Scientist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Research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Associate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311138" y="4681806"/>
            <a:ext cx="93966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Novartis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3379" y="5314864"/>
            <a:ext cx="381000" cy="1559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30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31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32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11579" y="5314864"/>
            <a:ext cx="2228697" cy="1559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Priyanka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Sharmila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Ch.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Karthik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Bharadwaj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Roja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Rani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11138" y="5314864"/>
            <a:ext cx="857175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CCMB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957059" y="5314864"/>
            <a:ext cx="1244054" cy="1559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Hyderabad</a:t>
            </a:r>
          </a:p>
          <a:p>
            <a:pPr marL="0" marR="0">
              <a:lnSpc>
                <a:spcPts val="1992"/>
              </a:lnSpc>
              <a:spcBef>
                <a:spcPts val="30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Karimnagar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665220" y="5947922"/>
            <a:ext cx="2750277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Drugs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Inspector</a:t>
            </a:r>
            <a:r>
              <a:rPr dirty="0" sz="1800" spc="9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Telangana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665220" y="6265510"/>
            <a:ext cx="1333239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Probationary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Officer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311138" y="6265510"/>
            <a:ext cx="1511225" cy="60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Union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Bank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</a:p>
          <a:p>
            <a:pPr marL="0" marR="0">
              <a:lnSpc>
                <a:spcPts val="1992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India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73800" y="1321454"/>
            <a:ext cx="2747289" cy="738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Let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together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protected</a:t>
            </a:r>
          </a:p>
          <a:p>
            <a:pPr marL="0" marR="0">
              <a:lnSpc>
                <a:spcPts val="1771"/>
              </a:lnSpc>
              <a:spcBef>
                <a:spcPts val="4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let</a:t>
            </a:r>
            <a:r>
              <a:rPr dirty="0" sz="16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together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nourished</a:t>
            </a:r>
          </a:p>
          <a:p>
            <a:pPr marL="0" marR="0">
              <a:lnSpc>
                <a:spcPts val="1771"/>
              </a:lnSpc>
              <a:spcBef>
                <a:spcPts val="9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by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God’s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blessings.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73800" y="2296814"/>
            <a:ext cx="2822654" cy="738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Let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together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join</a:t>
            </a:r>
            <a:r>
              <a:rPr dirty="0" sz="16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our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mental</a:t>
            </a:r>
          </a:p>
          <a:p>
            <a:pPr marL="0" marR="0">
              <a:lnSpc>
                <a:spcPts val="1771"/>
              </a:lnSpc>
              <a:spcBef>
                <a:spcPts val="4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forces</a:t>
            </a:r>
            <a:r>
              <a:rPr dirty="0" sz="16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strength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</a:t>
            </a:r>
            <a:r>
              <a:rPr dirty="0" sz="16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benefit</a:t>
            </a:r>
          </a:p>
          <a:p>
            <a:pPr marL="0" marR="0">
              <a:lnSpc>
                <a:spcPts val="1771"/>
              </a:lnSpc>
              <a:spcBef>
                <a:spcPts val="9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humanity.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73800" y="3272174"/>
            <a:ext cx="2512148" cy="97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Let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our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efforts</a:t>
            </a:r>
            <a:r>
              <a:rPr dirty="0" sz="16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at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learning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be</a:t>
            </a:r>
          </a:p>
          <a:p>
            <a:pPr marL="0" marR="0">
              <a:lnSpc>
                <a:spcPts val="1771"/>
              </a:lnSpc>
              <a:spcBef>
                <a:spcPts val="4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luminous</a:t>
            </a:r>
            <a:r>
              <a:rPr dirty="0" sz="16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filled</a:t>
            </a:r>
            <a:r>
              <a:rPr dirty="0" sz="16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with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joy</a:t>
            </a:r>
          </a:p>
          <a:p>
            <a:pPr marL="0" marR="0">
              <a:lnSpc>
                <a:spcPts val="1771"/>
              </a:lnSpc>
              <a:spcBef>
                <a:spcPts val="9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endowed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with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force</a:t>
            </a:r>
          </a:p>
          <a:p>
            <a:pPr marL="0" marR="0">
              <a:lnSpc>
                <a:spcPts val="1771"/>
              </a:lnSpc>
              <a:spcBef>
                <a:spcPts val="9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16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purpose.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73800" y="4491374"/>
            <a:ext cx="2899201" cy="50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Let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us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never</a:t>
            </a:r>
            <a:r>
              <a:rPr dirty="0" sz="16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poisoned</a:t>
            </a:r>
            <a:r>
              <a:rPr dirty="0" sz="16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with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</a:p>
          <a:p>
            <a:pPr marL="0" marR="0">
              <a:lnSpc>
                <a:spcPts val="1771"/>
              </a:lnSpc>
              <a:spcBef>
                <a:spcPts val="4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seeds</a:t>
            </a:r>
            <a:r>
              <a:rPr dirty="0" sz="16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hatred</a:t>
            </a:r>
            <a:r>
              <a:rPr dirty="0" sz="16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anyone.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479" y="6066300"/>
            <a:ext cx="5034022" cy="277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Let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there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be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peace</a:t>
            </a:r>
            <a:r>
              <a:rPr dirty="0" sz="1700" spc="-12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and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serenity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all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17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c00000"/>
                </a:solidFill>
                <a:latin typeface="JHOUTH+CHTHAI+TimesNewRomanPSMT"/>
                <a:cs typeface="JHOUTH+CHTHAI+TimesNewRomanPSMT"/>
              </a:rPr>
              <a:t>three</a:t>
            </a:r>
            <a:r>
              <a:rPr dirty="0" sz="1700" spc="-23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Universes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317216"/>
            <a:ext cx="2383086" cy="558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35385a"/>
                </a:solidFill>
                <a:latin typeface="KANVPJ+TJHAJO+TimesNewRomanPS-BoldMT,Bold"/>
                <a:cs typeface="KANVPJ+TJHAJO+TimesNewRomanPS-BoldMT,Bold"/>
              </a:rPr>
              <a:t>Our</a:t>
            </a:r>
            <a:r>
              <a:rPr dirty="0" sz="3700">
                <a:solidFill>
                  <a:srgbClr val="35385a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3700">
                <a:solidFill>
                  <a:srgbClr val="35385a"/>
                </a:solidFill>
                <a:latin typeface="KANVPJ+TJHAJO+TimesNewRomanPS-BoldMT,Bold"/>
                <a:cs typeface="KANVPJ+TJHAJO+TimesNewRomanPS-BoldMT,Bold"/>
              </a:rPr>
              <a:t>Vision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367" y="1552588"/>
            <a:ext cx="8128441" cy="2873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To</a:t>
            </a:r>
            <a:r>
              <a:rPr dirty="0" sz="2700" spc="343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emerge</a:t>
            </a:r>
            <a:r>
              <a:rPr dirty="0" sz="2700" spc="513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as</a:t>
            </a:r>
            <a:r>
              <a:rPr dirty="0" sz="2700" spc="59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a</a:t>
            </a:r>
            <a:r>
              <a:rPr dirty="0" sz="2700" spc="592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leading</a:t>
            </a:r>
            <a:r>
              <a:rPr dirty="0" sz="2700" spc="609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institute</a:t>
            </a:r>
            <a:r>
              <a:rPr dirty="0" sz="2700" spc="617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in</a:t>
            </a:r>
            <a:r>
              <a:rPr dirty="0" sz="2700" spc="6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the</a:t>
            </a:r>
            <a:r>
              <a:rPr dirty="0" sz="2700" spc="603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state</a:t>
            </a:r>
            <a:r>
              <a:rPr dirty="0" sz="2700" spc="607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run</a:t>
            </a:r>
            <a:r>
              <a:rPr dirty="0" sz="2700" spc="592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by</a:t>
            </a:r>
          </a:p>
          <a:p>
            <a:pPr marL="256032" marR="0">
              <a:lnSpc>
                <a:spcPts val="2988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professionally</a:t>
            </a:r>
            <a:r>
              <a:rPr dirty="0" sz="2700" spc="116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qualified</a:t>
            </a:r>
            <a:r>
              <a:rPr dirty="0" sz="2700" spc="126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management</a:t>
            </a:r>
            <a:r>
              <a:rPr dirty="0" sz="2700" spc="1251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members</a:t>
            </a:r>
            <a:r>
              <a:rPr dirty="0" sz="2700" spc="1251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who</a:t>
            </a:r>
          </a:p>
          <a:p>
            <a:pPr marL="256032" marR="0">
              <a:lnSpc>
                <a:spcPts val="2988"/>
              </a:lnSpc>
              <a:spcBef>
                <a:spcPts val="3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strive</a:t>
            </a:r>
            <a:r>
              <a:rPr dirty="0" sz="2700" spc="159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for</a:t>
            </a:r>
            <a:r>
              <a:rPr dirty="0" sz="2700" spc="14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the</a:t>
            </a:r>
            <a:r>
              <a:rPr dirty="0" sz="2700" spc="147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holistic</a:t>
            </a:r>
            <a:r>
              <a:rPr dirty="0" sz="2700" spc="16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development</a:t>
            </a:r>
            <a:r>
              <a:rPr dirty="0" sz="2700" spc="175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of</a:t>
            </a:r>
            <a:r>
              <a:rPr dirty="0" sz="2700" spc="137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their</a:t>
            </a:r>
            <a:r>
              <a:rPr dirty="0" sz="2700" spc="155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students.</a:t>
            </a:r>
            <a:r>
              <a:rPr dirty="0" sz="2700" spc="153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We</a:t>
            </a:r>
          </a:p>
          <a:p>
            <a:pPr marL="256032" marR="0">
              <a:lnSpc>
                <a:spcPts val="2988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try</a:t>
            </a:r>
            <a:r>
              <a:rPr dirty="0" sz="2700" spc="298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to</a:t>
            </a:r>
            <a:r>
              <a:rPr dirty="0" sz="2700" spc="296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develop</a:t>
            </a:r>
            <a:r>
              <a:rPr dirty="0" sz="2700" spc="317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all</a:t>
            </a:r>
            <a:r>
              <a:rPr dirty="0" sz="2700" spc="294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rounded</a:t>
            </a:r>
            <a:r>
              <a:rPr dirty="0" sz="2700" spc="195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personality</a:t>
            </a:r>
            <a:r>
              <a:rPr dirty="0" sz="2700" spc="311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in</a:t>
            </a:r>
            <a:r>
              <a:rPr dirty="0" sz="2700" spc="296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our</a:t>
            </a:r>
            <a:r>
              <a:rPr dirty="0" sz="2700" spc="284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students,</a:t>
            </a:r>
          </a:p>
          <a:p>
            <a:pPr marL="256032" marR="0">
              <a:lnSpc>
                <a:spcPts val="2988"/>
              </a:lnSpc>
              <a:spcBef>
                <a:spcPts val="25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get</a:t>
            </a:r>
            <a:r>
              <a:rPr dirty="0" sz="2700" spc="1589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them</a:t>
            </a:r>
            <a:r>
              <a:rPr dirty="0" sz="2700" spc="1593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to</a:t>
            </a:r>
            <a:r>
              <a:rPr dirty="0" sz="2700" spc="1585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develop</a:t>
            </a:r>
            <a:r>
              <a:rPr dirty="0" sz="2700" spc="1607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life</a:t>
            </a:r>
            <a:r>
              <a:rPr dirty="0" sz="2700" spc="1598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skills</a:t>
            </a:r>
            <a:r>
              <a:rPr dirty="0" sz="2700" spc="16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and</a:t>
            </a:r>
            <a:r>
              <a:rPr dirty="0" sz="2700" spc="1577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to</a:t>
            </a:r>
            <a:r>
              <a:rPr dirty="0" sz="2700" spc="1585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become</a:t>
            </a:r>
          </a:p>
          <a:p>
            <a:pPr marL="256032" marR="0">
              <a:lnSpc>
                <a:spcPts val="2988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responsible,</a:t>
            </a:r>
            <a:r>
              <a:rPr dirty="0" sz="2700" spc="2243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morally</a:t>
            </a:r>
            <a:r>
              <a:rPr dirty="0" sz="2700" spc="2334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conscious,</a:t>
            </a:r>
            <a:r>
              <a:rPr dirty="0" sz="2700" spc="2338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ethically</a:t>
            </a:r>
            <a:r>
              <a:rPr dirty="0" sz="2700" spc="2359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sound</a:t>
            </a:r>
          </a:p>
          <a:p>
            <a:pPr marL="256032" marR="0">
              <a:lnSpc>
                <a:spcPts val="2988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,sensible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and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sensitive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human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 </a:t>
            </a:r>
            <a:r>
              <a:rPr dirty="0" sz="2700">
                <a:solidFill>
                  <a:srgbClr val="000000"/>
                </a:solidFill>
                <a:latin typeface="NFUEOM+NJAPNI+TimesNewRomanPS-ItalicMT"/>
                <a:cs typeface="NFUEOM+NJAPNI+TimesNewRomanPS-ItalicMT"/>
              </a:rPr>
              <a:t>beings.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45623" y="1850599"/>
            <a:ext cx="2210117" cy="319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Doctor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4887" y="2916552"/>
            <a:ext cx="1343471" cy="625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Bachelor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</a:p>
          <a:p>
            <a:pPr marL="88105" marR="0">
              <a:lnSpc>
                <a:spcPts val="2213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551" y="3019377"/>
            <a:ext cx="1753120" cy="431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COURSES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82294" y="4334719"/>
            <a:ext cx="2306106" cy="19339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Master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</a:p>
          <a:p>
            <a:pPr marL="674370" marR="0">
              <a:lnSpc>
                <a:spcPts val="2213"/>
              </a:lnSpc>
              <a:spcBef>
                <a:spcPts val="105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Pharmaceutics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35519" y="6027478"/>
            <a:ext cx="1561393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Pharmaceutical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96664" y="6303643"/>
            <a:ext cx="1041400" cy="319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Analysis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28230" y="369470"/>
            <a:ext cx="2038502" cy="431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Managed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2800">
                <a:solidFill>
                  <a:srgbClr val="c00000"/>
                </a:solidFill>
                <a:latin typeface="KANVPJ+TJHAJO+TimesNewRomanPS-BoldMT,Bold"/>
                <a:cs typeface="KANVPJ+TJHAJO+TimesNewRomanPS-BoldMT,Bold"/>
              </a:rPr>
              <a:t>by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82733" y="4195782"/>
            <a:ext cx="1584553" cy="523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Dr.P.Manjula</a:t>
            </a:r>
          </a:p>
          <a:p>
            <a:pPr marL="283343" marR="0">
              <a:lnSpc>
                <a:spcPts val="1660"/>
              </a:lnSpc>
              <a:spcBef>
                <a:spcPts val="45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M.Pharm,Ph</a:t>
            </a:r>
            <a:r>
              <a:rPr dirty="0" sz="1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2205" y="4234888"/>
            <a:ext cx="1929545" cy="248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Dr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.D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Sudheer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kumar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2856" y="4307898"/>
            <a:ext cx="1554289" cy="248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Ch.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Jaypal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1500">
                <a:solidFill>
                  <a:srgbClr val="ffff00"/>
                </a:solidFill>
                <a:latin typeface="KANVPJ+TJHAJO+TimesNewRomanPS-BoldMT,Bold"/>
                <a:cs typeface="KANVPJ+TJHAJO+TimesNewRomanPS-BoldMT,Bold"/>
              </a:rPr>
              <a:t>reddy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06887" y="4520638"/>
            <a:ext cx="1301210" cy="248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M.Pharm,Ph</a:t>
            </a:r>
            <a:r>
              <a:rPr dirty="0" sz="1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9235" y="4592784"/>
            <a:ext cx="958862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B.Pharm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0589" y="4766418"/>
            <a:ext cx="2132621" cy="291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Professor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&amp;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Principal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12735" y="4933956"/>
            <a:ext cx="1354335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JHOUTH+CHTHAI+TimesNewRomanPSMT"/>
                <a:cs typeface="JHOUTH+CHTHAI+TimesNewRomanPSMT"/>
              </a:rPr>
              <a:t>Chairman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97171"/>
            <a:ext cx="2141735" cy="60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Pharm.D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367" y="1295117"/>
            <a:ext cx="8091309" cy="1402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2250" spc="254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6</a:t>
            </a:r>
            <a:r>
              <a:rPr dirty="0" sz="3200" spc="1059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Years</a:t>
            </a:r>
            <a:r>
              <a:rPr dirty="0" sz="3200" spc="77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Doctor</a:t>
            </a:r>
            <a:r>
              <a:rPr dirty="0" sz="2800" spc="1069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800" spc="106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pharmacy</a:t>
            </a:r>
            <a:r>
              <a:rPr dirty="0" sz="2800" spc="1052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course</a:t>
            </a:r>
            <a:r>
              <a:rPr dirty="0" sz="2800" spc="281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800" spc="106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which</a:t>
            </a:r>
          </a:p>
          <a:p>
            <a:pPr marL="256032" marR="0">
              <a:lnSpc>
                <a:spcPts val="309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students</a:t>
            </a:r>
            <a:r>
              <a:rPr dirty="0" sz="28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learn</a:t>
            </a:r>
            <a:r>
              <a:rPr dirty="0" sz="2800" spc="70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subjects</a:t>
            </a:r>
            <a:r>
              <a:rPr dirty="0" sz="28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like</a:t>
            </a:r>
          </a:p>
          <a:p>
            <a:pPr marL="0" marR="0">
              <a:lnSpc>
                <a:spcPts val="3099"/>
              </a:lnSpc>
              <a:spcBef>
                <a:spcPts val="700"/>
              </a:spcBef>
              <a:spcAft>
                <a:spcPts val="0"/>
              </a:spcAft>
            </a:pPr>
            <a:r>
              <a:rPr dirty="0" sz="19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50" spc="49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Clinical</a:t>
            </a:r>
            <a:r>
              <a:rPr dirty="0" sz="2800" spc="-1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pharmacy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8367" y="2735675"/>
            <a:ext cx="3151108" cy="431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50" spc="49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Pharmacy</a:t>
            </a:r>
            <a:r>
              <a:rPr dirty="0" sz="2800" spc="703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Practice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367" y="3218275"/>
            <a:ext cx="4096854" cy="13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50" spc="49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Hospital</a:t>
            </a:r>
            <a:r>
              <a:rPr dirty="0" sz="28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Pharmacy</a:t>
            </a:r>
          </a:p>
          <a:p>
            <a:pPr marL="0" marR="0">
              <a:lnSpc>
                <a:spcPts val="3099"/>
              </a:lnSpc>
              <a:spcBef>
                <a:spcPts val="607"/>
              </a:spcBef>
              <a:spcAft>
                <a:spcPts val="0"/>
              </a:spcAft>
            </a:pPr>
            <a:r>
              <a:rPr dirty="0" sz="195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50" spc="49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Therapeutics</a:t>
            </a:r>
            <a:r>
              <a:rPr dirty="0" sz="2800" spc="696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along</a:t>
            </a:r>
            <a:r>
              <a:rPr dirty="0" sz="28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with</a:t>
            </a:r>
          </a:p>
          <a:p>
            <a:pPr marL="88900" marR="0">
              <a:lnSpc>
                <a:spcPts val="3099"/>
              </a:lnSpc>
              <a:spcBef>
                <a:spcPts val="70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bed</a:t>
            </a:r>
            <a:r>
              <a:rPr dirty="0" sz="28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side</a:t>
            </a:r>
            <a:r>
              <a:rPr dirty="0" sz="28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patient</a:t>
            </a:r>
            <a:r>
              <a:rPr dirty="0" sz="28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counseling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367" y="677943"/>
            <a:ext cx="8087016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700" spc="68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After</a:t>
            </a:r>
            <a:r>
              <a:rPr dirty="0" sz="2400" spc="282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completion</a:t>
            </a:r>
            <a:r>
              <a:rPr dirty="0" sz="2400" spc="256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400" spc="275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this</a:t>
            </a:r>
            <a:r>
              <a:rPr dirty="0" sz="2400" spc="275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course</a:t>
            </a:r>
            <a:r>
              <a:rPr dirty="0" sz="2400" spc="2029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Students</a:t>
            </a:r>
            <a:r>
              <a:rPr dirty="0" sz="2400" spc="27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will</a:t>
            </a:r>
            <a:r>
              <a:rPr dirty="0" sz="2400" spc="27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be</a:t>
            </a:r>
            <a:r>
              <a:rPr dirty="0" sz="2400" spc="270">
                <a:solidFill>
                  <a:srgbClr val="1d314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eligible</a:t>
            </a:r>
            <a:r>
              <a:rPr dirty="0" sz="2400" spc="252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0" y="1043703"/>
            <a:ext cx="6393726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work</a:t>
            </a:r>
            <a:r>
              <a:rPr dirty="0" sz="24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2060"/>
                </a:solidFill>
                <a:latin typeface="JHOUTH+CHTHAI+TimesNewRomanPSMT"/>
                <a:cs typeface="JHOUTH+CHTHAI+TimesNewRomanPSMT"/>
              </a:rPr>
              <a:t>as</a:t>
            </a:r>
            <a:r>
              <a:rPr dirty="0" sz="2400" spc="15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clinical</a:t>
            </a:r>
            <a:r>
              <a:rPr dirty="0" sz="2400" spc="-11">
                <a:solidFill>
                  <a:srgbClr val="1d314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Pharmacist</a:t>
            </a:r>
            <a:r>
              <a:rPr dirty="0" sz="2400">
                <a:solidFill>
                  <a:srgbClr val="1d314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any</a:t>
            </a:r>
            <a:r>
              <a:rPr dirty="0" sz="2400">
                <a:solidFill>
                  <a:srgbClr val="1d314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where</a:t>
            </a:r>
            <a:r>
              <a:rPr dirty="0" sz="2400">
                <a:solidFill>
                  <a:srgbClr val="1d314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400">
                <a:solidFill>
                  <a:srgbClr val="1d314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2400">
                <a:solidFill>
                  <a:srgbClr val="1d314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d314e"/>
                </a:solidFill>
                <a:latin typeface="JHOUTH+CHTHAI+TimesNewRomanPSMT"/>
                <a:cs typeface="JHOUTH+CHTHAI+TimesNewRomanPSMT"/>
              </a:rPr>
              <a:t>world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8367" y="1876823"/>
            <a:ext cx="6403743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700" spc="68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Understand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pharmacological</a:t>
            </a:r>
            <a:r>
              <a:rPr dirty="0" sz="2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aspects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drugs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367" y="2293383"/>
            <a:ext cx="8108162" cy="1101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700" spc="68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Do</a:t>
            </a:r>
            <a:r>
              <a:rPr dirty="0" sz="2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health</a:t>
            </a:r>
            <a:r>
              <a:rPr dirty="0" sz="24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screening</a:t>
            </a:r>
            <a:r>
              <a:rPr dirty="0" sz="2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services,</a:t>
            </a:r>
            <a:r>
              <a:rPr dirty="0" sz="2400" spc="5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clinical</a:t>
            </a:r>
            <a:r>
              <a:rPr dirty="0" sz="2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&amp;</a:t>
            </a:r>
            <a:r>
              <a:rPr dirty="0" sz="24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hospital</a:t>
            </a:r>
            <a:r>
              <a:rPr dirty="0" sz="2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pharmacy</a:t>
            </a:r>
          </a:p>
          <a:p>
            <a:pPr marL="256032" marR="0">
              <a:lnSpc>
                <a:spcPts val="2656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activities</a:t>
            </a:r>
            <a:r>
              <a:rPr dirty="0" sz="240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</a:t>
            </a:r>
            <a:r>
              <a:rPr dirty="0" sz="240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public</a:t>
            </a:r>
            <a:r>
              <a:rPr dirty="0" sz="240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40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community,</a:t>
            </a:r>
            <a:r>
              <a:rPr dirty="0" sz="2400" spc="7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primary,</a:t>
            </a:r>
            <a:r>
              <a:rPr dirty="0" sz="2400" spc="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secondary</a:t>
            </a:r>
            <a:r>
              <a:rPr dirty="0" sz="2400" spc="2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&amp;</a:t>
            </a:r>
          </a:p>
          <a:p>
            <a:pPr marL="256032" marR="0">
              <a:lnSpc>
                <a:spcPts val="2656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tertiary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health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care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centres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8367" y="3441463"/>
            <a:ext cx="7690177" cy="789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700" spc="68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Implement</a:t>
            </a:r>
            <a:r>
              <a:rPr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therapeutic</a:t>
            </a:r>
            <a:r>
              <a:rPr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approach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management</a:t>
            </a:r>
            <a:r>
              <a:rPr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diseases</a:t>
            </a:r>
          </a:p>
          <a:p>
            <a:pPr marL="0" marR="0">
              <a:lnSpc>
                <a:spcPts val="2656"/>
              </a:lnSpc>
              <a:spcBef>
                <a:spcPts val="550"/>
              </a:spcBef>
              <a:spcAft>
                <a:spcPts val="0"/>
              </a:spcAft>
            </a:pPr>
            <a:r>
              <a:rPr dirty="0" sz="17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700" spc="68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Point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out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ccontroversies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drug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therapy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8367" y="4274582"/>
            <a:ext cx="8090039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700" spc="68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Understand</a:t>
            </a:r>
            <a:r>
              <a:rPr dirty="0" sz="2400" spc="1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2400" spc="1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various</a:t>
            </a:r>
            <a:r>
              <a:rPr dirty="0" sz="2400" spc="1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concepts</a:t>
            </a:r>
            <a:r>
              <a:rPr dirty="0" sz="2400" spc="1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400" spc="1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2400" spc="1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pharmaceutical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0" y="4640343"/>
            <a:ext cx="3746910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legislation,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D&amp;C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Act</a:t>
            </a:r>
            <a:r>
              <a:rPr dirty="0" sz="24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India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8367" y="5056902"/>
            <a:ext cx="8092209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700" spc="688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Understand</a:t>
            </a:r>
            <a:r>
              <a:rPr dirty="0" sz="2400" spc="22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</a:t>
            </a:r>
            <a:r>
              <a:rPr dirty="0" sz="2400" spc="2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Research</a:t>
            </a:r>
            <a:r>
              <a:rPr dirty="0" sz="2400" spc="2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process,</a:t>
            </a:r>
            <a:r>
              <a:rPr dirty="0" sz="2400" spc="2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TDM</a:t>
            </a:r>
            <a:r>
              <a:rPr dirty="0" sz="2400" spc="2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&amp;</a:t>
            </a:r>
            <a:r>
              <a:rPr dirty="0" sz="2400" spc="2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Local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0" y="5422662"/>
            <a:ext cx="2881043" cy="3754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epidemiological</a:t>
            </a:r>
            <a:r>
              <a:rPr dirty="0" sz="2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status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552418"/>
            <a:ext cx="3114599" cy="656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B</a:t>
            </a:r>
            <a:r>
              <a:rPr dirty="0" sz="44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 </a:t>
            </a:r>
            <a:r>
              <a:rPr dirty="0" sz="4400">
                <a:solidFill>
                  <a:srgbClr val="002060"/>
                </a:solidFill>
                <a:latin typeface="KANVPJ+TJHAJO+TimesNewRomanPS-BoldMT,Bold"/>
                <a:cs typeface="KANVPJ+TJHAJO+TimesNewRomanPS-BoldMT,Bold"/>
              </a:rPr>
              <a:t>Pharmacy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367" y="1552588"/>
            <a:ext cx="7752427" cy="4176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this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course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4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years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duration</a:t>
            </a:r>
            <a:r>
              <a:rPr dirty="0" sz="27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students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learn</a:t>
            </a:r>
            <a:r>
              <a:rPr dirty="0" sz="27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about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0" y="1957718"/>
            <a:ext cx="1361963" cy="4176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basics</a:t>
            </a:r>
            <a:r>
              <a:rPr dirty="0" sz="27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367" y="2426348"/>
            <a:ext cx="7200188" cy="2215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Formulation</a:t>
            </a:r>
            <a:r>
              <a:rPr dirty="0" sz="27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Technology,</a:t>
            </a:r>
          </a:p>
          <a:p>
            <a:pPr marL="0" marR="0">
              <a:lnSpc>
                <a:spcPts val="2988"/>
              </a:lnSpc>
              <a:spcBef>
                <a:spcPts val="601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Pharmacology</a:t>
            </a:r>
          </a:p>
          <a:p>
            <a:pPr marL="0" marR="0">
              <a:lnSpc>
                <a:spcPts val="2988"/>
              </a:lnSpc>
              <a:spcBef>
                <a:spcPts val="651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Pharmacognosy</a:t>
            </a:r>
            <a:r>
              <a:rPr dirty="0" sz="27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,&amp;Pharmaceutical</a:t>
            </a:r>
            <a:r>
              <a:rPr dirty="0" sz="27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chemistry</a:t>
            </a:r>
            <a:r>
              <a:rPr dirty="0" sz="27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.</a:t>
            </a:r>
          </a:p>
          <a:p>
            <a:pPr marL="0" marR="0">
              <a:lnSpc>
                <a:spcPts val="2988"/>
              </a:lnSpc>
              <a:spcBef>
                <a:spcPts val="601"/>
              </a:spcBef>
              <a:spcAft>
                <a:spcPts val="0"/>
              </a:spcAft>
            </a:pPr>
            <a:r>
              <a:rPr dirty="0" sz="1900">
                <a:solidFill>
                  <a:srgbClr val="2da2bf"/>
                </a:solidFill>
                <a:latin typeface="UNATOF+VKEKHR+Wingdings3"/>
                <a:cs typeface="UNATOF+VKEKHR+Wingdings3"/>
              </a:rPr>
              <a:t></a:t>
            </a:r>
            <a:r>
              <a:rPr dirty="0" sz="1900" spc="54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After</a:t>
            </a:r>
            <a:r>
              <a:rPr dirty="0" sz="27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this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course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they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will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be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qualified</a:t>
            </a:r>
            <a:r>
              <a:rPr dirty="0" sz="27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to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work</a:t>
            </a:r>
            <a:r>
              <a:rPr dirty="0" sz="2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</a:t>
            </a:r>
          </a:p>
          <a:p>
            <a:pPr marL="256032" marR="0">
              <a:lnSpc>
                <a:spcPts val="2988"/>
              </a:lnSpc>
              <a:spcBef>
                <a:spcPts val="251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Pharmaceutical</a:t>
            </a:r>
            <a:r>
              <a:rPr dirty="0" sz="27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HOUTH+CHTHAI+TimesNewRomanPSMT"/>
                <a:cs typeface="JHOUTH+CHTHAI+TimesNewRomanPSMT"/>
              </a:rPr>
              <a:t>Industries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2023-03-15T07:04:04-05:00</dcterms:modified>
</cp:coreProperties>
</file>